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5" r:id="rId6"/>
    <p:sldId id="296" r:id="rId7"/>
    <p:sldId id="264" r:id="rId8"/>
    <p:sldId id="266" r:id="rId9"/>
    <p:sldId id="268" r:id="rId10"/>
    <p:sldId id="269" r:id="rId11"/>
    <p:sldId id="267" r:id="rId12"/>
    <p:sldId id="270" r:id="rId13"/>
    <p:sldId id="272" r:id="rId14"/>
    <p:sldId id="278" r:id="rId15"/>
    <p:sldId id="274" r:id="rId16"/>
    <p:sldId id="276" r:id="rId17"/>
    <p:sldId id="277" r:id="rId18"/>
    <p:sldId id="279" r:id="rId19"/>
    <p:sldId id="280" r:id="rId20"/>
    <p:sldId id="281" r:id="rId21"/>
    <p:sldId id="27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7" r:id="rId34"/>
    <p:sldId id="293" r:id="rId35"/>
    <p:sldId id="294" r:id="rId36"/>
    <p:sldId id="29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56" y="380"/>
      </p:cViewPr>
      <p:guideLst>
        <p:guide orient="horz" pos="120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9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3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8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6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3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36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5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9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0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3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CFAEB-F60A-456C-AB6D-344BBDFD023C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98A24-31A3-4991-991C-C3815598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carioprecario.bitbucket.io/spde-gitbook/ch-intro.html#sec:spde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becarioprecario.bitbucket.io/spde-gitbook/index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-744710"/>
            <a:ext cx="10515600" cy="2381006"/>
          </a:xfrm>
        </p:spPr>
        <p:txBody>
          <a:bodyPr>
            <a:normAutofit/>
          </a:bodyPr>
          <a:lstStyle/>
          <a:p>
            <a:r>
              <a:rPr lang="en-US" sz="4200" dirty="0" smtClean="0"/>
              <a:t>Spatial Modeling with Template Model Builder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3200" dirty="0" smtClean="0"/>
              <a:t>Theory and Mechanics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23" y="1636297"/>
            <a:ext cx="7952012" cy="468750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1500187"/>
          </a:xfrm>
        </p:spPr>
        <p:txBody>
          <a:bodyPr/>
          <a:lstStyle/>
          <a:p>
            <a:r>
              <a:rPr lang="en-US" dirty="0" smtClean="0"/>
              <a:t>Andrea </a:t>
            </a:r>
            <a:r>
              <a:rPr lang="en-US" dirty="0" err="1" smtClean="0"/>
              <a:t>Havron</a:t>
            </a:r>
            <a:r>
              <a:rPr lang="en-US" dirty="0" smtClean="0"/>
              <a:t>, PhD</a:t>
            </a:r>
          </a:p>
          <a:p>
            <a:r>
              <a:rPr lang="en-US" dirty="0" smtClean="0"/>
              <a:t>Research Scientist, ECS Federal,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7800" y="151675"/>
                <a:ext cx="61363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/>
                  <a:t>Covariance Matrix,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NZ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1675"/>
                <a:ext cx="6136373" cy="707886"/>
              </a:xfrm>
              <a:prstGeom prst="rect">
                <a:avLst/>
              </a:prstGeom>
              <a:blipFill>
                <a:blip r:embed="rId2"/>
                <a:stretch>
                  <a:fillRect l="-3476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0688" y="1156215"/>
            <a:ext cx="416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Matérn</a:t>
            </a:r>
            <a:r>
              <a:rPr lang="en-US" sz="2800" dirty="0" smtClean="0"/>
              <a:t>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4" y="1690321"/>
                <a:ext cx="4498283" cy="870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4" y="1690321"/>
                <a:ext cx="4498283" cy="870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12" y="2698494"/>
            <a:ext cx="4413018" cy="39859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42214" y="2571573"/>
                <a:ext cx="167770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214" y="2571573"/>
                <a:ext cx="1677703" cy="338554"/>
              </a:xfrm>
              <a:prstGeom prst="rect">
                <a:avLst/>
              </a:prstGeom>
              <a:blipFill>
                <a:blip r:embed="rId5"/>
                <a:stretch>
                  <a:fillRect l="-2182" t="-3636" r="-3273"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34100" y="1627796"/>
                <a:ext cx="1888274" cy="481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1627796"/>
                <a:ext cx="1888274" cy="4816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34100" y="1202381"/>
                <a:ext cx="53229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: distance spatial correlation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 smtClean="0"/>
                  <a:t>10%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1202381"/>
                <a:ext cx="5322932" cy="430887"/>
              </a:xfrm>
              <a:prstGeom prst="rect">
                <a:avLst/>
              </a:prstGeom>
              <a:blipFill>
                <a:blip r:embed="rId7"/>
                <a:stretch>
                  <a:fillRect t="-23944" r="-2978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6000"/>
            <a:ext cx="502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613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Gaussian Field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5933" y="5094417"/>
                <a:ext cx="5400133" cy="133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33" y="5094417"/>
                <a:ext cx="5400133" cy="1339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708" y="1182616"/>
            <a:ext cx="6636091" cy="39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613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Likelihood Bottleneck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5933" y="2470961"/>
                <a:ext cx="5400133" cy="133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33" y="2470961"/>
                <a:ext cx="5400133" cy="1339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30085" y="4354286"/>
                <a:ext cx="77397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Operations are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85" y="4354286"/>
                <a:ext cx="7739743" cy="523220"/>
              </a:xfrm>
              <a:prstGeom prst="rect">
                <a:avLst/>
              </a:prstGeom>
              <a:blipFill>
                <a:blip r:embed="rId3"/>
                <a:stretch>
                  <a:fillRect l="-141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82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Gaussian Markov Random Field (</a:t>
            </a:r>
            <a:r>
              <a:rPr lang="en-US" sz="4000" dirty="0" err="1" smtClean="0"/>
              <a:t>Besag</a:t>
            </a:r>
            <a:r>
              <a:rPr lang="en-US" sz="4000" dirty="0" smtClean="0"/>
              <a:t>, 1974)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4553" y="2000208"/>
                <a:ext cx="4542269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53" y="2000208"/>
                <a:ext cx="4542269" cy="465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52106"/>
              </p:ext>
            </p:extLst>
          </p:nvPr>
        </p:nvGraphicFramePr>
        <p:xfrm>
          <a:off x="6799943" y="2093456"/>
          <a:ext cx="38404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="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1643743" y="267788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72544" y="267788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58143" y="4081256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4744" y="2804753"/>
            <a:ext cx="4700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200" dirty="0" err="1"/>
              <a:t>s</a:t>
            </a:r>
            <a:r>
              <a:rPr lang="en-US" sz="3200" baseline="-25000" dirty="0" err="1"/>
              <a:t>k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915152" y="2804754"/>
            <a:ext cx="4074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200" dirty="0" err="1" smtClean="0"/>
              <a:t>s</a:t>
            </a:r>
            <a:r>
              <a:rPr lang="en-US" sz="3200" baseline="-25000" dirty="0" err="1" smtClean="0"/>
              <a:t>i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2780343" y="4246068"/>
            <a:ext cx="410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200" dirty="0" err="1" smtClean="0"/>
              <a:t>s</a:t>
            </a:r>
            <a:r>
              <a:rPr lang="en-US" sz="3200" baseline="-25000" dirty="0" err="1" smtClean="0"/>
              <a:t>j</a:t>
            </a:r>
            <a:endParaRPr lang="en-US" sz="3200" dirty="0"/>
          </a:p>
        </p:txBody>
      </p:sp>
      <p:cxnSp>
        <p:nvCxnSpPr>
          <p:cNvPr id="18" name="Straight Arrow Connector 17"/>
          <p:cNvCxnSpPr>
            <a:stCxn id="8" idx="4"/>
            <a:endCxn id="11" idx="1"/>
          </p:cNvCxnSpPr>
          <p:nvPr/>
        </p:nvCxnSpPr>
        <p:spPr>
          <a:xfrm>
            <a:off x="2100943" y="3592286"/>
            <a:ext cx="591111" cy="622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4"/>
            <a:endCxn id="11" idx="7"/>
          </p:cNvCxnSpPr>
          <p:nvPr/>
        </p:nvCxnSpPr>
        <p:spPr>
          <a:xfrm flipH="1">
            <a:off x="3338632" y="3592286"/>
            <a:ext cx="591112" cy="622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149818" y="5281868"/>
                <a:ext cx="1671740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18" y="5281868"/>
                <a:ext cx="1671740" cy="4655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13657" y="1182020"/>
            <a:ext cx="4234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GMRF (</a:t>
            </a:r>
            <a:r>
              <a:rPr lang="en-US" sz="2800" dirty="0" err="1" smtClean="0"/>
              <a:t>Besag</a:t>
            </a:r>
            <a:r>
              <a:rPr lang="en-US" sz="2800" dirty="0" smtClean="0"/>
              <a:t>, 1974)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2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82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GMRF 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71191"/>
              </p:ext>
            </p:extLst>
          </p:nvPr>
        </p:nvGraphicFramePr>
        <p:xfrm>
          <a:off x="529778" y="1723339"/>
          <a:ext cx="352044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5435" y="1240970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AR(1)</a:t>
            </a:r>
            <a:endParaRPr lang="en-US" sz="28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196614"/>
              </p:ext>
            </p:extLst>
          </p:nvPr>
        </p:nvGraphicFramePr>
        <p:xfrm>
          <a:off x="4350658" y="1723338"/>
          <a:ext cx="352044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256315" y="1240969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AR(2)</a:t>
            </a:r>
            <a:endParaRPr lang="en-US" sz="28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225441"/>
              </p:ext>
            </p:extLst>
          </p:nvPr>
        </p:nvGraphicFramePr>
        <p:xfrm>
          <a:off x="8171543" y="1723340"/>
          <a:ext cx="3520440" cy="358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8077200" y="1240971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AR(3)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06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333" r="-303333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333" r="-201657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333" r="-102778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333" r="-2778" b="-3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0000" r="-303333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0000" r="-201657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00000" r="-102778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00000" r="-2778" b="-2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2667" r="-303333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2667" r="-20165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202667" r="-102778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202667" r="-2778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302667" r="-30333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2667" r="-20165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302667" r="-102778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302667" r="-2778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177800" y="151675"/>
            <a:ext cx="982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GMRF 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99556"/>
              </p:ext>
            </p:extLst>
          </p:nvPr>
        </p:nvGraphicFramePr>
        <p:xfrm>
          <a:off x="6799943" y="1723339"/>
          <a:ext cx="38404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="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705600" y="1240970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AR(1), 1D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ket 22"/>
          <p:cNvSpPr/>
          <p:nvPr/>
        </p:nvSpPr>
        <p:spPr>
          <a:xfrm>
            <a:off x="1823154" y="1741710"/>
            <a:ext cx="212478" cy="1828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Right Bracket 24"/>
          <p:cNvSpPr/>
          <p:nvPr/>
        </p:nvSpPr>
        <p:spPr>
          <a:xfrm>
            <a:off x="5987142" y="1741710"/>
            <a:ext cx="210312" cy="18288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333" r="-303333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333" r="-201657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333" r="-102778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333" r="-2778" b="-3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0000" r="-303333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0000" r="-201657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00000" r="-102778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00000" r="-2778" b="-2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2667" r="-303333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2667" r="-20165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202667" r="-102778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202667" r="-2778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302667" r="-30333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2667" r="-20165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302667" r="-102778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302667" r="-2778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177800" y="151675"/>
            <a:ext cx="982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GMRF 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99556"/>
              </p:ext>
            </p:extLst>
          </p:nvPr>
        </p:nvGraphicFramePr>
        <p:xfrm>
          <a:off x="6799943" y="1723339"/>
          <a:ext cx="38404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="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705600" y="1240970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AR(1), 1D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ket 22"/>
          <p:cNvSpPr/>
          <p:nvPr/>
        </p:nvSpPr>
        <p:spPr>
          <a:xfrm>
            <a:off x="1823154" y="1741710"/>
            <a:ext cx="212478" cy="1828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Right Bracket 24"/>
          <p:cNvSpPr/>
          <p:nvPr/>
        </p:nvSpPr>
        <p:spPr>
          <a:xfrm>
            <a:off x="5987142" y="1741710"/>
            <a:ext cx="210312" cy="18288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1326" y="3901622"/>
                <a:ext cx="13680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26" y="3901622"/>
                <a:ext cx="136806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9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5854500"/>
                  </p:ext>
                </p:extLst>
              </p:nvPr>
            </p:nvGraphicFramePr>
            <p:xfrm>
              <a:off x="1797749" y="1741710"/>
              <a:ext cx="43891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1097280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333" r="-303333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333" r="-201657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333" r="-102778" b="-3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333" r="-2778" b="-31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0000" r="-303333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0000" r="-201657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100000" r="-102778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100000" r="-2778" b="-20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2667" r="-303333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2667" r="-201657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202667" r="-102778" b="-1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202667" r="-2778" b="-1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302667" r="-303333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2667" r="-201657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111" t="-302667" r="-102778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111" t="-302667" r="-2778" b="-1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177800" y="151675"/>
            <a:ext cx="982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GMRF 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899556"/>
              </p:ext>
            </p:extLst>
          </p:nvPr>
        </p:nvGraphicFramePr>
        <p:xfrm>
          <a:off x="6799943" y="1723339"/>
          <a:ext cx="38404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7885759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97851355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092365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51981397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29099949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82045757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28133891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="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="0" baseline="-25000" dirty="0" err="1" smtClean="0">
                          <a:solidFill>
                            <a:schemeClr val="tx1"/>
                          </a:solidFill>
                        </a:rPr>
                        <a:t>k</a:t>
                      </a:r>
                      <a:endParaRPr lang="en-US" sz="2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2824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34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798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i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53630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800" baseline="-25000" dirty="0" err="1" smtClean="0">
                          <a:solidFill>
                            <a:schemeClr val="tx1"/>
                          </a:solidFill>
                        </a:rPr>
                        <a:t>j</a:t>
                      </a:r>
                      <a:endParaRPr lang="en-US" sz="28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4005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3051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9676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705600" y="1240970"/>
            <a:ext cx="1730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AR(1), 1D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96" y="2133597"/>
                <a:ext cx="1181221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ket 22"/>
          <p:cNvSpPr/>
          <p:nvPr/>
        </p:nvSpPr>
        <p:spPr>
          <a:xfrm>
            <a:off x="1823154" y="1741710"/>
            <a:ext cx="212478" cy="1828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5" name="Right Bracket 24"/>
          <p:cNvSpPr/>
          <p:nvPr/>
        </p:nvSpPr>
        <p:spPr>
          <a:xfrm>
            <a:off x="5987142" y="1741710"/>
            <a:ext cx="210312" cy="18288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53748" y="4778158"/>
                <a:ext cx="1749197" cy="937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48" y="4778158"/>
                <a:ext cx="1749197" cy="9375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319954"/>
                  </p:ext>
                </p:extLst>
              </p:nvPr>
            </p:nvGraphicFramePr>
            <p:xfrm>
              <a:off x="3245548" y="4332509"/>
              <a:ext cx="17292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305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5319954"/>
                  </p:ext>
                </p:extLst>
              </p:nvPr>
            </p:nvGraphicFramePr>
            <p:xfrm>
              <a:off x="3245548" y="4332509"/>
              <a:ext cx="172922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2305">
                      <a:extLst>
                        <a:ext uri="{9D8B030D-6E8A-4147-A177-3AD203B41FA5}">
                          <a16:colId xmlns:a16="http://schemas.microsoft.com/office/drawing/2014/main" val="3063648114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228730720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96743232"/>
                        </a:ext>
                      </a:extLst>
                    </a:gridCol>
                    <a:gridCol w="432305">
                      <a:extLst>
                        <a:ext uri="{9D8B030D-6E8A-4147-A177-3AD203B41FA5}">
                          <a16:colId xmlns:a16="http://schemas.microsoft.com/office/drawing/2014/main" val="4707825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9333" r="-202778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817" t="-9333" r="-105634" b="-3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817" t="-9333" r="-5634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94138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08" t="-107895" r="-307042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817" t="-107895" r="-105634" b="-2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817" t="-107895" r="-5634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00327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08" t="-210667" r="-307042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210667" r="-202778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02817" t="-210667" r="-5634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35734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08" t="-310667" r="-307042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310667" r="-202778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2817" t="-310667" r="-105634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797697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Left Bracket 11"/>
          <p:cNvSpPr/>
          <p:nvPr/>
        </p:nvSpPr>
        <p:spPr>
          <a:xfrm>
            <a:off x="3227407" y="4332509"/>
            <a:ext cx="212478" cy="1828800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Right Bracket 12"/>
          <p:cNvSpPr/>
          <p:nvPr/>
        </p:nvSpPr>
        <p:spPr>
          <a:xfrm>
            <a:off x="4789709" y="4332509"/>
            <a:ext cx="210312" cy="182880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1326" y="3901622"/>
                <a:ext cx="13680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26" y="3901622"/>
                <a:ext cx="136806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1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613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Likelihood Bottleneck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5933" y="2470961"/>
                <a:ext cx="5466818" cy="133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33" y="2470961"/>
                <a:ext cx="5466818" cy="1339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30085" y="4354286"/>
                <a:ext cx="77397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Operations are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85" y="4354286"/>
                <a:ext cx="7739743" cy="523220"/>
              </a:xfrm>
              <a:prstGeom prst="rect">
                <a:avLst/>
              </a:prstGeom>
              <a:blipFill>
                <a:blip r:embed="rId3"/>
                <a:stretch>
                  <a:fillRect l="-141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797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Resolving the Likelihood Bottleneck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5933" y="2470961"/>
                <a:ext cx="5306196" cy="133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33" y="2470961"/>
                <a:ext cx="5306196" cy="13398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30085" y="4354286"/>
                <a:ext cx="7739743" cy="539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Operations are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85" y="4354286"/>
                <a:ext cx="7739743" cy="539315"/>
              </a:xfrm>
              <a:prstGeom prst="rect">
                <a:avLst/>
              </a:prstGeom>
              <a:blipFill>
                <a:blip r:embed="rId3"/>
                <a:stretch>
                  <a:fillRect l="-1418" t="-6742" b="-31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51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nut 8"/>
          <p:cNvSpPr/>
          <p:nvPr/>
        </p:nvSpPr>
        <p:spPr>
          <a:xfrm>
            <a:off x="-698313" y="-757881"/>
            <a:ext cx="5898286" cy="8369643"/>
          </a:xfrm>
          <a:prstGeom prst="donut">
            <a:avLst>
              <a:gd name="adj" fmla="val 131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>
            <a:off x="-6330" y="-510747"/>
            <a:ext cx="5049795" cy="7867135"/>
          </a:xfrm>
          <a:prstGeom prst="flowChartDelay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Flowchart: Stored Data 12"/>
          <p:cNvSpPr/>
          <p:nvPr/>
        </p:nvSpPr>
        <p:spPr>
          <a:xfrm>
            <a:off x="3552416" y="2010031"/>
            <a:ext cx="6853881" cy="2652584"/>
          </a:xfrm>
          <a:prstGeom prst="flowChartOnlineStorage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TextBox 14"/>
          <p:cNvSpPr txBox="1"/>
          <p:nvPr/>
        </p:nvSpPr>
        <p:spPr>
          <a:xfrm>
            <a:off x="4367962" y="2323070"/>
            <a:ext cx="4390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latin typeface="Garamond" panose="02020404030301010803" pitchFamily="18" charset="0"/>
              </a:rPr>
              <a:t>“…ecosystems without spatial structuring would be unlikely to function.” </a:t>
            </a:r>
          </a:p>
          <a:p>
            <a:r>
              <a:rPr lang="en-NZ" sz="2800" dirty="0">
                <a:latin typeface="Garamond" panose="02020404030301010803" pitchFamily="18" charset="0"/>
              </a:rPr>
              <a:t>– Pierre Legendre, 1993</a:t>
            </a:r>
          </a:p>
        </p:txBody>
      </p:sp>
    </p:spTree>
    <p:extLst>
      <p:ext uri="{BB962C8B-B14F-4D97-AF65-F5344CB8AC3E}">
        <p14:creationId xmlns:p14="http://schemas.microsoft.com/office/powerpoint/2010/main" val="219150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797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GMRF restricted to lattice data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378" y="1302128"/>
            <a:ext cx="6972300" cy="47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810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Stochastic Partial Differential Equation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30914" y="2240705"/>
                <a:ext cx="3812710" cy="446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14" y="2240705"/>
                <a:ext cx="3812710" cy="446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758043" y="3022391"/>
            <a:ext cx="8752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Solution: Gaussian Field with a </a:t>
            </a:r>
            <a:r>
              <a:rPr lang="en-US" sz="2800" dirty="0" err="1" smtClean="0"/>
              <a:t>Matérn</a:t>
            </a:r>
            <a:r>
              <a:rPr lang="en-US" sz="2800" dirty="0" smtClean="0"/>
              <a:t> covariance matrix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252" y="3804077"/>
            <a:ext cx="4986632" cy="2939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657" y="1182020"/>
            <a:ext cx="4234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SPDE (Whittle, 1963)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74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29" y="1582129"/>
            <a:ext cx="9399341" cy="5283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Finite Element Method approach to the SPDE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657" y="1182020"/>
            <a:ext cx="53122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FEM-SPDE (Lindgren et al., 2011)</a:t>
            </a:r>
            <a:endParaRPr lang="en-NZ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7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Finite Element Method approach to the SPDE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3657" y="1182020"/>
            <a:ext cx="53122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FEM-SPDE (Lindgren et al., 2011)</a:t>
            </a:r>
            <a:endParaRPr lang="en-NZ" sz="2800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6" y="1821615"/>
            <a:ext cx="6232598" cy="4528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3457" y="6411686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source: </a:t>
            </a:r>
            <a:r>
              <a:rPr lang="en-US" dirty="0" err="1" smtClean="0">
                <a:hlinkClick r:id="rId3"/>
              </a:rPr>
              <a:t>Krainski</a:t>
            </a:r>
            <a:r>
              <a:rPr lang="en-US" dirty="0" smtClean="0">
                <a:hlinkClick r:id="rId3"/>
              </a:rPr>
              <a:t> et al.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9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FEM-SPDE with R-INLA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" y="585321"/>
            <a:ext cx="3674961" cy="367496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754880" y="2351315"/>
            <a:ext cx="2995749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9799" y="1597884"/>
            <a:ext cx="272650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inla.mesh.2d()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inla.mesh.create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8" y="206828"/>
            <a:ext cx="4288971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FEM-SPDE with R-INLA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1" y="585321"/>
            <a:ext cx="3674961" cy="3674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08" y="206828"/>
            <a:ext cx="4288971" cy="42889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7236268" y="3397122"/>
            <a:ext cx="1117244" cy="489857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01344" y="3027790"/>
            <a:ext cx="27976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inla.spde2.matern()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5" y="3914556"/>
            <a:ext cx="9359353" cy="31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Precision matrix from R-INLA output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85" y="1301985"/>
            <a:ext cx="9359353" cy="3119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1774" y="4593772"/>
                <a:ext cx="46010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74" y="4593772"/>
                <a:ext cx="460100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67519" y="5323115"/>
                <a:ext cx="23527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𝐺𝑀𝑅𝐹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519" y="5323115"/>
                <a:ext cx="235276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21424" y="4702665"/>
                <a:ext cx="238193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2200" dirty="0" smtClean="0"/>
                  <a:t>: rate of decay in </a:t>
                </a:r>
              </a:p>
              <a:p>
                <a:r>
                  <a:rPr lang="en-US" sz="2200" dirty="0"/>
                  <a:t> </a:t>
                </a:r>
                <a:r>
                  <a:rPr lang="en-US" sz="2200" dirty="0" smtClean="0"/>
                  <a:t>    spatial correlation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24" y="4702665"/>
                <a:ext cx="2381934" cy="677108"/>
              </a:xfrm>
              <a:prstGeom prst="rect">
                <a:avLst/>
              </a:prstGeom>
              <a:blipFill>
                <a:blip r:embed="rId5"/>
                <a:stretch>
                  <a:fillRect l="-2813" t="-12500" r="-6394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776003" y="5538558"/>
                <a:ext cx="2716321" cy="7284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003" y="5538558"/>
                <a:ext cx="2716321" cy="7284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2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Template Model Builder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3657" y="1182020"/>
            <a:ext cx="53122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TMB (</a:t>
            </a:r>
            <a:r>
              <a:rPr lang="en-US" sz="2800" dirty="0" err="1" smtClean="0"/>
              <a:t>Kristensen</a:t>
            </a:r>
            <a:r>
              <a:rPr lang="en-US" sz="2800" dirty="0" smtClean="0"/>
              <a:t> et al., 2015)</a:t>
            </a:r>
            <a:endParaRPr lang="en-NZ" sz="2800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86839" y="2548297"/>
            <a:ext cx="8469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Model written in C++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R interface used to run model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Laplace approximation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Automatic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0685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TMB’s Spatial Functionality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89888" y="1731867"/>
                <a:ext cx="846908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Covariance Matrix,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800" dirty="0" smtClean="0"/>
                  <a:t>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 smtClean="0"/>
                  <a:t>matern</a:t>
                </a:r>
                <a:r>
                  <a:rPr lang="en-US" sz="2800" dirty="0" smtClean="0"/>
                  <a:t>()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MVNORM()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AR1()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Precision Matrix, Q: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 smtClean="0"/>
                  <a:t>R_inla</a:t>
                </a:r>
                <a:r>
                  <a:rPr lang="en-US" sz="2800" dirty="0" smtClean="0"/>
                  <a:t>::</a:t>
                </a:r>
                <a:r>
                  <a:rPr lang="en-US" sz="2800" dirty="0" err="1" smtClean="0"/>
                  <a:t>Q_spde</a:t>
                </a:r>
                <a:r>
                  <a:rPr lang="en-US" sz="2800" dirty="0" smtClean="0"/>
                  <a:t>()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GMRF()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Sparsity detection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888" y="1731867"/>
                <a:ext cx="8469086" cy="3539430"/>
              </a:xfrm>
              <a:prstGeom prst="rect">
                <a:avLst/>
              </a:prstGeom>
              <a:blipFill>
                <a:blip r:embed="rId2"/>
                <a:stretch>
                  <a:fillRect l="-1224" t="-1549" b="-3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TMB versus INLA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9788" y="96270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TMB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786616"/>
                <a:ext cx="5157787" cy="447266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Empirical Bayes</a:t>
                </a:r>
              </a:p>
              <a:p>
                <a:r>
                  <a:rPr lang="en-US" dirty="0"/>
                  <a:t>M</a:t>
                </a:r>
                <a:r>
                  <a:rPr lang="en-US" dirty="0" smtClean="0"/>
                  <a:t>arginal likelihood</a:t>
                </a:r>
              </a:p>
              <a:p>
                <a:r>
                  <a:rPr lang="en-US" dirty="0" smtClean="0"/>
                  <a:t>Automatic Differentiation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Model building tool</a:t>
                </a:r>
              </a:p>
              <a:p>
                <a:r>
                  <a:rPr lang="en-US" dirty="0" smtClean="0"/>
                  <a:t>Packages with formula interface available:     </a:t>
                </a:r>
              </a:p>
              <a:p>
                <a:pPr lvl="1"/>
                <a:r>
                  <a:rPr lang="en-US" dirty="0" err="1" smtClean="0"/>
                  <a:t>glmmTMB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sdmTMB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VAST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786616"/>
                <a:ext cx="5157787" cy="4472669"/>
              </a:xfrm>
              <a:blipFill>
                <a:blip r:embed="rId2"/>
                <a:stretch>
                  <a:fillRect l="-2128" t="-2997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172200" y="962705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INLA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/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1797506"/>
                <a:ext cx="5183188" cy="429849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Fully Bayesian </a:t>
                </a:r>
                <a:endParaRPr lang="en-US" dirty="0"/>
              </a:p>
              <a:p>
                <a:r>
                  <a:rPr lang="en-US" dirty="0" smtClean="0"/>
                  <a:t>Posterior likelihood</a:t>
                </a:r>
              </a:p>
              <a:p>
                <a:r>
                  <a:rPr lang="en-US" dirty="0" smtClean="0"/>
                  <a:t>Finite Differences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&lt;15,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p>
                  </m:oMath>
                </a14:m>
                <a:r>
                  <a:rPr lang="en-US" dirty="0" smtClean="0"/>
                  <a:t>--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Restricted model classes with formula interface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H</a:t>
                </a:r>
              </a:p>
              <a:p>
                <a:pPr lvl="1"/>
                <a:endParaRPr lang="en-US" dirty="0" smtClean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H</a:t>
                </a:r>
              </a:p>
              <a:p>
                <a:pPr lvl="1"/>
                <a:r>
                  <a:rPr lang="en-US" dirty="0" smtClean="0">
                    <a:solidFill>
                      <a:schemeClr val="bg1"/>
                    </a:solidFill>
                  </a:rPr>
                  <a:t>h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12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1797506"/>
                <a:ext cx="5183188" cy="4298494"/>
              </a:xfrm>
              <a:blipFill>
                <a:blip r:embed="rId3"/>
                <a:stretch>
                  <a:fillRect l="-2118" t="-3262" b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94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nut 8"/>
          <p:cNvSpPr/>
          <p:nvPr/>
        </p:nvSpPr>
        <p:spPr>
          <a:xfrm>
            <a:off x="-698313" y="-757881"/>
            <a:ext cx="5898286" cy="8369643"/>
          </a:xfrm>
          <a:prstGeom prst="donut">
            <a:avLst>
              <a:gd name="adj" fmla="val 131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  <p:sp>
        <p:nvSpPr>
          <p:cNvPr id="7" name="Flowchart: Delay 6"/>
          <p:cNvSpPr/>
          <p:nvPr/>
        </p:nvSpPr>
        <p:spPr>
          <a:xfrm>
            <a:off x="-6330" y="-510747"/>
            <a:ext cx="5049795" cy="7867135"/>
          </a:xfrm>
          <a:prstGeom prst="flowChartDelay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extBox 1"/>
          <p:cNvSpPr txBox="1"/>
          <p:nvPr/>
        </p:nvSpPr>
        <p:spPr>
          <a:xfrm>
            <a:off x="6697452" y="1033400"/>
            <a:ext cx="4004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Geography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      Biology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   Chance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253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Laplace Approximation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839788" y="962705"/>
            <a:ext cx="5157787" cy="8239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TMB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39788" y="1786617"/>
            <a:ext cx="5157787" cy="179478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>
          <a:xfrm>
            <a:off x="6172200" y="962705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INLA</a:t>
            </a:r>
            <a:endParaRPr lang="en-US" sz="280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6172200" y="1797506"/>
            <a:ext cx="5183188" cy="1783895"/>
          </a:xfrm>
        </p:spPr>
        <p:txBody>
          <a:bodyPr>
            <a:normAutofit/>
          </a:bodyPr>
          <a:lstStyle/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h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929341" y="2051828"/>
                <a:ext cx="4399153" cy="1367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41" y="2051828"/>
                <a:ext cx="4399153" cy="1367234"/>
              </a:xfrm>
              <a:prstGeom prst="rect">
                <a:avLst/>
              </a:prstGeom>
              <a:blipFill>
                <a:blip r:embed="rId2"/>
                <a:stretch>
                  <a:fillRect l="-2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168545" y="2040943"/>
                <a:ext cx="5222712" cy="1249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∬"/>
                              <m:limLoc m:val="undOvr"/>
                              <m:subHide m:val="on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45" y="2040943"/>
                <a:ext cx="5222712" cy="1249509"/>
              </a:xfrm>
              <a:prstGeom prst="rect">
                <a:avLst/>
              </a:prstGeom>
              <a:blipFill>
                <a:blip r:embed="rId3"/>
                <a:stretch>
                  <a:fillRect l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59090" y="3997461"/>
                <a:ext cx="2441117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90" y="3997461"/>
                <a:ext cx="2441117" cy="1222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095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Laplace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28486" y="1293743"/>
                <a:ext cx="2441116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486" y="1293743"/>
                <a:ext cx="2441116" cy="1222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436601" y="2830695"/>
                <a:ext cx="339561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𝑣𝑎𝑟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601" y="2830695"/>
                <a:ext cx="3395610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36601" y="4824849"/>
                <a:ext cx="4729308" cy="6239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601" y="4824849"/>
                <a:ext cx="4729308" cy="623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Why differentiation?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82" t="1179"/>
          <a:stretch/>
        </p:blipFill>
        <p:spPr>
          <a:xfrm>
            <a:off x="3919655" y="1611351"/>
            <a:ext cx="3994132" cy="44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Types of</a:t>
            </a:r>
            <a:r>
              <a:rPr lang="en-US" sz="4000" dirty="0" smtClean="0"/>
              <a:t> differentiation</a:t>
            </a:r>
            <a:endParaRPr lang="en-US" sz="4000" dirty="0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42416" y="1342684"/>
            <a:ext cx="73805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Numerical differentiation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Approximation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Truncation </a:t>
            </a:r>
            <a:r>
              <a:rPr lang="en-US" sz="2800" dirty="0" smtClean="0"/>
              <a:t>error versus round-off error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Higher order </a:t>
            </a:r>
            <a:r>
              <a:rPr lang="en-US" sz="2800" dirty="0" smtClean="0"/>
              <a:t>calculations </a:t>
            </a:r>
            <a:r>
              <a:rPr lang="en-US" sz="2800" dirty="0" smtClean="0"/>
              <a:t>difficult </a:t>
            </a:r>
            <a:r>
              <a:rPr lang="en-US" sz="2800" dirty="0" smtClean="0"/>
              <a:t>Restrictions </a:t>
            </a:r>
            <a:r>
              <a:rPr lang="en-US" sz="2800" dirty="0" smtClean="0"/>
              <a:t>on parameters size</a:t>
            </a:r>
          </a:p>
          <a:p>
            <a:endParaRPr lang="en-US" sz="2800" dirty="0" smtClean="0"/>
          </a:p>
          <a:p>
            <a:r>
              <a:rPr lang="en-US" sz="2800" dirty="0" smtClean="0"/>
              <a:t>Automatic Differentiation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Accurate derivatives calculated automatically using the chain rule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Calculates higher order derivatives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Can handle large number of parameters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Automatic Differentiation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45029" y="1556657"/>
            <a:ext cx="74004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TMB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Calculates derivatives of joint likelihood and </a:t>
            </a:r>
            <a:r>
              <a:rPr lang="en-US" sz="2800" dirty="0"/>
              <a:t>L</a:t>
            </a:r>
            <a:r>
              <a:rPr lang="en-US" sz="2800" dirty="0" smtClean="0"/>
              <a:t>aplace approximation to the marginal to find optimum parameter values</a:t>
            </a:r>
          </a:p>
          <a:p>
            <a:endParaRPr lang="en-US" sz="2800" dirty="0"/>
          </a:p>
          <a:p>
            <a:r>
              <a:rPr lang="en-US" sz="2800" dirty="0" smtClean="0"/>
              <a:t>Stan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 smtClean="0"/>
              <a:t>Hamilton MCMC uses the gradient to direct the sampler towards the posterior mode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46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TMB Extensions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45029" y="1556657"/>
                <a:ext cx="6879771" cy="444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</a:t>
                </a:r>
                <a:r>
                  <a:rPr lang="en-US" sz="2800" dirty="0" smtClean="0"/>
                  <a:t>emporal </a:t>
                </a:r>
                <a:r>
                  <a:rPr lang="en-US" sz="2800" dirty="0" smtClean="0"/>
                  <a:t>and </a:t>
                </a:r>
                <a:r>
                  <a:rPr lang="en-US" sz="2800" dirty="0" err="1" smtClean="0"/>
                  <a:t>spatio</a:t>
                </a:r>
                <a:r>
                  <a:rPr lang="en-US" sz="2800" dirty="0" smtClean="0"/>
                  <a:t>-temporal modeling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AR1() function to calculate likelihood of autoregressive process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SEPERABLE() function to introduce </a:t>
                </a:r>
                <a:r>
                  <a:rPr lang="en-US" sz="2800" dirty="0" err="1" smtClean="0"/>
                  <a:t>seperability</a:t>
                </a:r>
                <a:r>
                  <a:rPr lang="en-US" sz="2800" dirty="0" smtClean="0"/>
                  <a:t> between space/time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Multi-species modeling</a:t>
                </a: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dirty="0" smtClean="0"/>
                  <a:t>Spatial latent variable models: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 smtClean="0"/>
                  <a:t>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For details, see Thorson, 2015 </a:t>
                </a:r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029" y="1556657"/>
                <a:ext cx="6879771" cy="4449167"/>
              </a:xfrm>
              <a:prstGeom prst="rect">
                <a:avLst/>
              </a:prstGeom>
              <a:blipFill>
                <a:blip r:embed="rId2"/>
                <a:stretch>
                  <a:fillRect l="-1771" t="-1233" b="-2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37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96084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References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70858" y="1556657"/>
            <a:ext cx="1034142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Besag</a:t>
            </a:r>
            <a:r>
              <a:rPr lang="en-US" sz="2200" dirty="0" smtClean="0"/>
              <a:t>, J. 1974. Spatial interaction and the statistical analysis of lattice systems. Journal of the Royal Statistical Society, Series B. 36:192-236.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/>
              <a:t>Krainski</a:t>
            </a:r>
            <a:r>
              <a:rPr lang="en-US" sz="2200" dirty="0" smtClean="0"/>
              <a:t>, ET. </a:t>
            </a:r>
            <a:r>
              <a:rPr lang="en-US" sz="2200" dirty="0"/>
              <a:t>et al. </a:t>
            </a:r>
            <a:r>
              <a:rPr lang="en-US" sz="2200" dirty="0" smtClean="0"/>
              <a:t>2019. </a:t>
            </a:r>
            <a:r>
              <a:rPr lang="en-US" sz="2200" dirty="0"/>
              <a:t>Advanced Spatial Modeling with Stochastic Partial Differential Equations Using R and INLA. Chapman &amp; Hall/CRC Press. Boca Raton, FL</a:t>
            </a:r>
            <a:r>
              <a:rPr lang="en-US" sz="2200" dirty="0" smtClean="0"/>
              <a:t>. </a:t>
            </a:r>
            <a:r>
              <a:rPr lang="en-US" sz="2200" dirty="0" smtClean="0">
                <a:hlinkClick r:id="rId2"/>
              </a:rPr>
              <a:t>https://becarioprecario.bitbucket.io/spde-gitbook/index.html</a:t>
            </a:r>
            <a:endParaRPr lang="en-US" sz="2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Lindgren, F. et al. 2011. An explicit link between Gaussian fields and Gaussian Markov random fields: the stochastic partial differential equation approach. Journal of the Royal Statistical Society, series B. 73:423-498.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Thorson, JT et al. 2015. Spatial factor analysis: a new tool for estimating joint species distributions and correlations in species range. Methods in Ecology and Evolution. 6:627-637.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Whittle, P. 1963. Stochastic processes in several dimensions. Bulletin of International Statistical Institute. 40:974-994.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541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1994"/>
            <a:ext cx="2098661" cy="5495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34"/>
          <a:stretch/>
        </p:blipFill>
        <p:spPr>
          <a:xfrm>
            <a:off x="8203618" y="1173835"/>
            <a:ext cx="1931784" cy="5392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12544" b="8302"/>
          <a:stretch/>
        </p:blipFill>
        <p:spPr>
          <a:xfrm>
            <a:off x="4409263" y="3695170"/>
            <a:ext cx="3304308" cy="2764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64" y="1175387"/>
            <a:ext cx="1915550" cy="5412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88531" y="2271146"/>
            <a:ext cx="1605827" cy="1203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3992" y="1220217"/>
            <a:ext cx="3685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Triangle Shell Surf clam</a:t>
            </a:r>
          </a:p>
          <a:p>
            <a:pPr algn="ctr"/>
            <a:r>
              <a:rPr lang="en-US" sz="2400" dirty="0" err="1" smtClean="0"/>
              <a:t>Manawatu</a:t>
            </a:r>
            <a:r>
              <a:rPr lang="en-US" sz="2400" dirty="0" smtClean="0"/>
              <a:t>, NZ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429" y="151675"/>
            <a:ext cx="82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Species Distribution Modeling</a:t>
            </a:r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21957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1994"/>
            <a:ext cx="2098661" cy="5495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618" y="1173835"/>
            <a:ext cx="3812762" cy="5392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" t="12544" b="8302"/>
          <a:stretch/>
        </p:blipFill>
        <p:spPr>
          <a:xfrm>
            <a:off x="4409263" y="3695170"/>
            <a:ext cx="3304308" cy="27643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2564" y="1175387"/>
            <a:ext cx="1915550" cy="54124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88531" y="2271146"/>
            <a:ext cx="1605827" cy="12038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3992" y="1220217"/>
            <a:ext cx="36859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Triangle Shell Surf clam</a:t>
            </a:r>
          </a:p>
          <a:p>
            <a:pPr algn="ctr"/>
            <a:r>
              <a:rPr lang="en-US" sz="2400" dirty="0" err="1" smtClean="0"/>
              <a:t>Manawatu</a:t>
            </a:r>
            <a:r>
              <a:rPr lang="en-US" sz="2400" dirty="0" smtClean="0"/>
              <a:t>, NZ</a:t>
            </a:r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429" y="151675"/>
            <a:ext cx="82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Species Distribution Modeling</a:t>
            </a:r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106092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429" y="151675"/>
            <a:ext cx="88605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Benefits of modeling spatial correlation</a:t>
            </a:r>
            <a:endParaRPr lang="en-NZ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87400" y="153035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Failure to model spatial correlation violates independence assumptions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Narrower confidence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Inflated Type I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We want to learn about the spatial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More realistic predictions of species distributions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41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4237" y="2165684"/>
                <a:ext cx="6785811" cy="4053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Autocovariate regression:</a:t>
                </a:r>
              </a:p>
              <a:p>
                <a:endParaRPr lang="en-US" sz="2800" dirty="0" smtClean="0"/>
              </a:p>
              <a:p>
                <a:pPr marL="514350" indent="-514350"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dirty="0" smtClean="0"/>
              </a:p>
              <a:p>
                <a:pPr marL="514350" indent="-514350">
                  <a:buAutoNum type="arabicPeriod"/>
                </a:pPr>
                <a:endParaRPr lang="en-US" sz="2800" b="0" dirty="0" smtClean="0"/>
              </a:p>
              <a:p>
                <a:pPr marL="514350" indent="-51435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r>
                  <a:rPr lang="en-US" sz="2800" b="0" dirty="0" smtClean="0"/>
                  <a:t>      </a:t>
                </a:r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800" b="0" dirty="0" smtClean="0"/>
              </a:p>
              <a:p>
                <a:r>
                  <a:rPr lang="en-US" sz="2800" dirty="0"/>
                  <a:t> </a:t>
                </a:r>
                <a:endParaRPr lang="en-US" sz="2800" b="0" dirty="0" smtClean="0"/>
              </a:p>
              <a:p>
                <a:pPr marL="514350" indent="-514350">
                  <a:buAutoNum type="arabicPeriod"/>
                </a:pPr>
                <a:endParaRPr lang="en-US" sz="2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37" y="2165684"/>
                <a:ext cx="6785811" cy="4053417"/>
              </a:xfrm>
              <a:prstGeom prst="rect">
                <a:avLst/>
              </a:prstGeom>
              <a:blipFill>
                <a:blip r:embed="rId2"/>
                <a:stretch>
                  <a:fillRect l="-1797" t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77800" y="151675"/>
            <a:ext cx="613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Spatial Correlation in GLMs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24237" y="1415714"/>
                <a:ext cx="2338910" cy="495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Y</a:t>
                </a:r>
                <a:r>
                  <a:rPr lang="en-US" sz="28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37" y="1415714"/>
                <a:ext cx="2338910" cy="495713"/>
              </a:xfrm>
              <a:prstGeom prst="rect">
                <a:avLst/>
              </a:prstGeom>
              <a:blipFill>
                <a:blip r:embed="rId3"/>
                <a:stretch>
                  <a:fillRect l="-9115" t="-14634" b="-36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5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00" y="151675"/>
            <a:ext cx="6136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Hierarchical Spatial Model</a:t>
            </a:r>
            <a:endParaRPr lang="en-NZ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2094" y="2185735"/>
                <a:ext cx="2338910" cy="495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Y</a:t>
                </a:r>
                <a:r>
                  <a:rPr lang="en-US" sz="28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94" y="2185735"/>
                <a:ext cx="2338910" cy="495713"/>
              </a:xfrm>
              <a:prstGeom prst="rect">
                <a:avLst/>
              </a:prstGeom>
              <a:blipFill>
                <a:blip r:embed="rId2"/>
                <a:stretch>
                  <a:fillRect l="-9115" t="-14815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49799" y="2866409"/>
                <a:ext cx="27015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99" y="2866409"/>
                <a:ext cx="270157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7557" y="3608026"/>
                <a:ext cx="2436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𝑀𝑉𝑁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557" y="3608026"/>
                <a:ext cx="243688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9581" y="5093208"/>
                <a:ext cx="5400133" cy="133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581" y="5093208"/>
                <a:ext cx="5400133" cy="1339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7800" y="151675"/>
                <a:ext cx="61363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/>
                  <a:t>Covariance Matrix,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lang="en-NZ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151675"/>
                <a:ext cx="6136373" cy="707886"/>
              </a:xfrm>
              <a:prstGeom prst="rect">
                <a:avLst/>
              </a:prstGeom>
              <a:blipFill>
                <a:blip r:embed="rId2"/>
                <a:stretch>
                  <a:fillRect l="-3476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77799" y="1021088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2" y="2657475"/>
            <a:ext cx="4619625" cy="4200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0688" y="1156215"/>
            <a:ext cx="4169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Exponential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604" y="1690321"/>
                <a:ext cx="2669064" cy="903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4" y="1690321"/>
                <a:ext cx="2669064" cy="9030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34100" y="1202381"/>
                <a:ext cx="53229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: distance spatial correlation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800" dirty="0" smtClean="0"/>
                  <a:t>10%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1202381"/>
                <a:ext cx="5322932" cy="430887"/>
              </a:xfrm>
              <a:prstGeom prst="rect">
                <a:avLst/>
              </a:prstGeom>
              <a:blipFill>
                <a:blip r:embed="rId5"/>
                <a:stretch>
                  <a:fillRect t="-23944" r="-2978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6000"/>
            <a:ext cx="5029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1834</Words>
  <Application>Microsoft Office PowerPoint</Application>
  <PresentationFormat>Widescreen</PresentationFormat>
  <Paragraphs>275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Garamond</vt:lpstr>
      <vt:lpstr>Wingdings</vt:lpstr>
      <vt:lpstr>Office Theme</vt:lpstr>
      <vt:lpstr>Spatial Modeling with Template Model Builder Theory and Mechanics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Fisheries - HQ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Modeling with            Template Model Builder</dc:title>
  <dc:creator>Andrea.Havron</dc:creator>
  <cp:lastModifiedBy>Andrea.Havron</cp:lastModifiedBy>
  <cp:revision>66</cp:revision>
  <dcterms:created xsi:type="dcterms:W3CDTF">2021-10-01T23:28:18Z</dcterms:created>
  <dcterms:modified xsi:type="dcterms:W3CDTF">2021-10-04T03:39:20Z</dcterms:modified>
</cp:coreProperties>
</file>